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線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14" name="タイトルテキスト"/>
          <p:cNvSpPr txBox="1"/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5" name="本文レベル1…"/>
          <p:cNvSpPr txBox="1"/>
          <p:nvPr>
            <p:ph type="body" sz="quarter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6" name="スライド番号"/>
          <p:cNvSpPr txBox="1"/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/>
          <p:nvPr>
            <p:ph type="body" sz="quarter" idx="13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i="1" sz="3000">
                <a:solidFill>
                  <a:srgbClr val="9D9D9D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6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98950"/>
            <a:ext cx="10464800" cy="622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10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142761833_2880x1921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イメージ"/>
          <p:cNvSpPr/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タイトルテキスト"/>
          <p:cNvSpPr txBox="1"/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5" name="本文レベル1…"/>
          <p:cNvSpPr txBox="1"/>
          <p:nvPr>
            <p:ph type="body" sz="quarter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テキスト"/>
          <p:cNvSpPr txBox="1"/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イメージ"/>
          <p:cNvSpPr/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タイトルテキスト"/>
          <p:cNvSpPr txBox="1"/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pPr/>
            <a:r>
              <a:t>タイトルテキスト</a:t>
            </a:r>
          </a:p>
        </p:txBody>
      </p:sp>
      <p:sp>
        <p:nvSpPr>
          <p:cNvPr id="43" name="本文レベル1…"/>
          <p:cNvSpPr txBox="1"/>
          <p:nvPr>
            <p:ph type="body" sz="quarter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線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52" name="線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53" name="線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54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線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63" name="線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64" name="線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65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6" name="本文レベル1…"/>
          <p:cNvSpPr txBox="1"/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線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75" name="線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76" name="線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77" name="イメージ"/>
          <p:cNvSpPr/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79" name="本文レベル1…"/>
          <p:cNvSpPr txBox="1"/>
          <p:nvPr>
            <p:ph type="body" sz="half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8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8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イメージ"/>
          <p:cNvSpPr/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イメージ"/>
          <p:cNvSpPr/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イメージ"/>
          <p:cNvSpPr/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線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3" name="線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" name="タイトルテキスト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6" name="スライド番号"/>
          <p:cNvSpPr txBox="1"/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4.jpeg"/><Relationship Id="rId8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6.jpeg"/><Relationship Id="rId5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EMO DA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GSDC</a:t>
            </a:r>
          </a:p>
        </p:txBody>
      </p:sp>
      <p:sp>
        <p:nvSpPr>
          <p:cNvPr id="132" name="８期 iOSコース 中村拓馬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８期　iOSコース　中村拓馬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＋アルファの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＋アルファの機能</a:t>
            </a:r>
          </a:p>
        </p:txBody>
      </p:sp>
      <p:sp>
        <p:nvSpPr>
          <p:cNvPr id="175" name="ピン留めした後のそこまでの経路検索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pPr>
            <a:r>
              <a:t>ピン留めした後のそこまでの経路検索</a:t>
            </a:r>
          </a:p>
          <a:p>
            <a: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pPr>
            <a:r>
              <a:t>食べ物ジャンルに分けて表示</a:t>
            </a:r>
          </a:p>
          <a:p>
            <a: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pPr>
            <a:r>
              <a:t>平日休日もしくは曜日による営業店舗の表示分け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自己紹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自己紹介</a:t>
            </a:r>
          </a:p>
        </p:txBody>
      </p:sp>
      <p:sp>
        <p:nvSpPr>
          <p:cNvPr id="135" name="中村拓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中村拓馬</a:t>
            </a:r>
          </a:p>
          <a:p>
            <a:pPr>
              <a:buBlip>
                <a:blip r:embed="rId2"/>
              </a:buBlip>
            </a:pPr>
            <a:r>
              <a:t>上智大学 理工学部 情報理工学科 ４年</a:t>
            </a:r>
          </a:p>
          <a:p>
            <a:pPr>
              <a:buBlip>
                <a:blip r:embed="rId2"/>
              </a:buBlip>
            </a:pPr>
            <a:r>
              <a:t>趣味：バスケ、ダンス、旅、映像</a:t>
            </a:r>
          </a:p>
          <a:p>
            <a:pPr>
              <a:buBlip>
                <a:blip r:embed="rId2"/>
              </a:buBlip>
            </a:pPr>
            <a:r>
              <a:t>神奈川県 横浜市在住</a:t>
            </a:r>
          </a:p>
        </p:txBody>
      </p:sp>
      <p:grpSp>
        <p:nvGrpSpPr>
          <p:cNvPr id="138" name="GPTempDownload.jpg"/>
          <p:cNvGrpSpPr/>
          <p:nvPr/>
        </p:nvGrpSpPr>
        <p:grpSpPr>
          <a:xfrm>
            <a:off x="5821697" y="857778"/>
            <a:ext cx="3919661" cy="3109391"/>
            <a:chOff x="0" y="0"/>
            <a:chExt cx="3919659" cy="3109390"/>
          </a:xfrm>
        </p:grpSpPr>
        <p:pic>
          <p:nvPicPr>
            <p:cNvPr id="137" name="GPTempDownload.jpg" descr="GPTempDownload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665660" cy="277919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6" name="GPTempDownload.jpg" descr="GPTempDownload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919660" cy="3109391"/>
            </a:xfrm>
            <a:prstGeom prst="rect">
              <a:avLst/>
            </a:prstGeom>
            <a:effectLst/>
          </p:spPr>
        </p:pic>
      </p:grpSp>
      <p:grpSp>
        <p:nvGrpSpPr>
          <p:cNvPr id="141" name="GPTempDownload 2.jpg"/>
          <p:cNvGrpSpPr/>
          <p:nvPr/>
        </p:nvGrpSpPr>
        <p:grpSpPr>
          <a:xfrm>
            <a:off x="8665763" y="6362485"/>
            <a:ext cx="4097289" cy="3318868"/>
            <a:chOff x="0" y="0"/>
            <a:chExt cx="4097287" cy="3318867"/>
          </a:xfrm>
        </p:grpSpPr>
        <p:pic>
          <p:nvPicPr>
            <p:cNvPr id="140" name="GPTempDownload 2.jpg" descr="GPTempDownload 2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3843288" cy="298866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9" name="GPTempDownload 2.jpg" descr="GPTempDownload 2.jp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097288" cy="3318868"/>
            </a:xfrm>
            <a:prstGeom prst="rect">
              <a:avLst/>
            </a:prstGeom>
            <a:effectLst/>
          </p:spPr>
        </p:pic>
      </p:grpSp>
      <p:grpSp>
        <p:nvGrpSpPr>
          <p:cNvPr id="144" name="IMG_3165.jpg"/>
          <p:cNvGrpSpPr/>
          <p:nvPr/>
        </p:nvGrpSpPr>
        <p:grpSpPr>
          <a:xfrm>
            <a:off x="9880583" y="3664056"/>
            <a:ext cx="2734448" cy="2190536"/>
            <a:chOff x="0" y="0"/>
            <a:chExt cx="2734446" cy="2190535"/>
          </a:xfrm>
        </p:grpSpPr>
        <p:pic>
          <p:nvPicPr>
            <p:cNvPr id="143" name="IMG_3165.jpg" descr="IMG_3165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2480447" cy="18603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2" name="IMG_3165.jpg" descr="IMG_3165.jp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734447" cy="219053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昼ごはんになると、、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昼ごはんになると、、、</a:t>
            </a:r>
          </a:p>
        </p:txBody>
      </p:sp>
      <p:sp>
        <p:nvSpPr>
          <p:cNvPr id="147" name="安く済ませたい！！…"/>
          <p:cNvSpPr txBox="1"/>
          <p:nvPr>
            <p:ph type="body" idx="1"/>
          </p:nvPr>
        </p:nvSpPr>
        <p:spPr>
          <a:xfrm>
            <a:off x="279400" y="1905000"/>
            <a:ext cx="11988800" cy="57277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b="1">
                <a:solidFill>
                  <a:srgbClr val="FF1320"/>
                </a:solidFill>
              </a:defRPr>
            </a:pPr>
            <a:r>
              <a:t>安く済ませたい！！</a:t>
            </a:r>
          </a:p>
          <a:p>
            <a:pPr>
              <a:buBlip>
                <a:blip r:embed="rId2"/>
              </a:buBlip>
              <a:defRPr b="1">
                <a:solidFill>
                  <a:srgbClr val="FF1320"/>
                </a:solidFill>
              </a:defRPr>
            </a:pPr>
            <a:r>
              <a:t>持ち帰りたい！！</a:t>
            </a:r>
          </a:p>
        </p:txBody>
      </p:sp>
      <p:sp>
        <p:nvSpPr>
          <p:cNvPr id="148" name="学食、コンビニ、ファストフード店、牛丼屋、ラーメン屋など..."/>
          <p:cNvSpPr txBox="1"/>
          <p:nvPr/>
        </p:nvSpPr>
        <p:spPr>
          <a:xfrm>
            <a:off x="144970" y="4464050"/>
            <a:ext cx="1271486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学食、コンビニ、ファストフード店、牛丼屋、ラーメン屋など...</a:t>
            </a:r>
          </a:p>
        </p:txBody>
      </p:sp>
      <p:sp>
        <p:nvSpPr>
          <p:cNvPr id="149" name="店舗が混んでいて席とるのに待たなきゃ...…"/>
          <p:cNvSpPr txBox="1"/>
          <p:nvPr/>
        </p:nvSpPr>
        <p:spPr>
          <a:xfrm>
            <a:off x="706896" y="5708649"/>
            <a:ext cx="9101808" cy="137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店舗が混んでいて席とるのに待たなきゃ...</a:t>
            </a:r>
          </a:p>
          <a:p>
            <a:pPr/>
            <a:r>
              <a:t>まだやらなきゃいけない作業・仕事がある...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1"/>
      <p:bldP build="whole" bldLvl="1" animBg="1" rev="0" advAuto="0" spid="149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ペイントスプラッタ"/>
          <p:cNvSpPr/>
          <p:nvPr/>
        </p:nvSpPr>
        <p:spPr>
          <a:xfrm>
            <a:off x="3734578" y="2501428"/>
            <a:ext cx="5096464" cy="5033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fill="norm" stroke="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070008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2" name="移動販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25779">
              <a:defRPr sz="15030">
                <a:solidFill>
                  <a:srgbClr val="FF4E73"/>
                </a:solidFill>
                <a:latin typeface="Gill Sans UltraBold"/>
                <a:ea typeface="Gill Sans UltraBold"/>
                <a:cs typeface="Gill Sans UltraBold"/>
                <a:sym typeface="Gill Sans UltraBold"/>
              </a:defRPr>
            </a:lvl1pPr>
          </a:lstStyle>
          <a:p>
            <a:pPr/>
            <a:r>
              <a:t>移動販売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安い！…"/>
          <p:cNvSpPr txBox="1"/>
          <p:nvPr>
            <p:ph type="title"/>
          </p:nvPr>
        </p:nvSpPr>
        <p:spPr>
          <a:xfrm>
            <a:off x="508000" y="2190136"/>
            <a:ext cx="5829300" cy="6070601"/>
          </a:xfrm>
          <a:prstGeom prst="rect">
            <a:avLst/>
          </a:prstGeom>
        </p:spPr>
        <p:txBody>
          <a:bodyPr/>
          <a:lstStyle/>
          <a:p>
            <a:pPr marL="788894" indent="-788894">
              <a:buClr>
                <a:srgbClr val="BEBEBE"/>
              </a:buClr>
              <a:buSzPct val="125000"/>
              <a:buChar char="•"/>
            </a:pPr>
            <a:r>
              <a:t>安い！</a:t>
            </a:r>
          </a:p>
          <a:p>
            <a:pPr marL="788894" indent="-788894">
              <a:buClr>
                <a:srgbClr val="BEBEBE"/>
              </a:buClr>
              <a:buSzPct val="125000"/>
            </a:pPr>
            <a:r>
              <a:t>持ち帰られる</a:t>
            </a:r>
          </a:p>
          <a:p>
            <a:pPr marL="788894" indent="-788894">
              <a:buClr>
                <a:srgbClr val="BEBEBE"/>
              </a:buClr>
              <a:buSzPct val="125000"/>
              <a:defRPr sz="5500"/>
            </a:pPr>
            <a:r>
              <a:t>オフィス・学校に近い</a:t>
            </a:r>
          </a:p>
          <a:p>
            <a:pPr marL="788894" indent="-788894">
              <a:buClr>
                <a:srgbClr val="BEBEBE"/>
              </a:buClr>
              <a:buSzPct val="125000"/>
            </a:pPr>
            <a:r>
              <a:t>限定品多め</a:t>
            </a:r>
          </a:p>
        </p:txBody>
      </p:sp>
      <p:sp>
        <p:nvSpPr>
          <p:cNvPr id="155" name="移動販売は、、、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F252D"/>
                </a:solidFill>
              </a:rPr>
              <a:t>移動販売</a:t>
            </a:r>
            <a:r>
              <a:t>は、、、</a:t>
            </a:r>
          </a:p>
        </p:txBody>
      </p:sp>
      <p:grpSp>
        <p:nvGrpSpPr>
          <p:cNvPr id="158" name="IMG_9508.JPG"/>
          <p:cNvGrpSpPr/>
          <p:nvPr/>
        </p:nvGrpSpPr>
        <p:grpSpPr>
          <a:xfrm>
            <a:off x="6991336" y="1021964"/>
            <a:ext cx="4804025" cy="3742719"/>
            <a:chOff x="0" y="0"/>
            <a:chExt cx="4804024" cy="3742718"/>
          </a:xfrm>
        </p:grpSpPr>
        <p:pic>
          <p:nvPicPr>
            <p:cNvPr id="157" name="IMG_9508.JPG" descr="IMG_9508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4550025" cy="34125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6" name="IMG_9508.JPG" descr="IMG_9508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04025" cy="3742719"/>
            </a:xfrm>
            <a:prstGeom prst="rect">
              <a:avLst/>
            </a:prstGeom>
            <a:effectLst/>
          </p:spPr>
        </p:pic>
      </p:grpSp>
      <p:grpSp>
        <p:nvGrpSpPr>
          <p:cNvPr id="161" name="IMG_7768.JPG"/>
          <p:cNvGrpSpPr/>
          <p:nvPr/>
        </p:nvGrpSpPr>
        <p:grpSpPr>
          <a:xfrm>
            <a:off x="6162894" y="5045094"/>
            <a:ext cx="5289652" cy="4106940"/>
            <a:chOff x="0" y="0"/>
            <a:chExt cx="5289651" cy="4106938"/>
          </a:xfrm>
        </p:grpSpPr>
        <p:pic>
          <p:nvPicPr>
            <p:cNvPr id="160" name="IMG_7768.JPG" descr="IMG_7768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5035652" cy="37767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9" name="IMG_7768.JPG" descr="IMG_7768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289652" cy="410693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アプリ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アプリへ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弁当サーチャー！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XBento</a:t>
            </a:r>
          </a:p>
        </p:txBody>
      </p:sp>
      <p:sp>
        <p:nvSpPr>
          <p:cNvPr id="166" name="ランチ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いわゆる</a:t>
            </a:r>
            <a:r>
              <a:rPr b="1">
                <a:solidFill>
                  <a:srgbClr val="FF252D"/>
                </a:solidFill>
              </a:rPr>
              <a:t>移動販売</a:t>
            </a:r>
            <a:r>
              <a:t>の飲食店専門の食べログ</a:t>
            </a:r>
          </a:p>
          <a:p>
            <a:pPr lvl="2">
              <a:buBlip>
                <a:blip r:embed="rId2"/>
              </a:buBlip>
            </a:pPr>
            <a:r>
              <a:t>ターゲットは主要都市の学生、サラリーマン</a:t>
            </a:r>
          </a:p>
          <a:p>
            <a:pPr>
              <a:buBlip>
                <a:blip r:embed="rId2"/>
              </a:buBlip>
            </a:pPr>
            <a:r>
              <a:t>主に</a:t>
            </a:r>
            <a:r>
              <a:rPr b="1">
                <a:solidFill>
                  <a:srgbClr val="FF252D"/>
                </a:solidFill>
              </a:rPr>
              <a:t>現在地からの検索</a:t>
            </a:r>
            <a:endParaRPr>
              <a:solidFill>
                <a:srgbClr val="FF252D"/>
              </a:solidFill>
            </a:endParaRPr>
          </a:p>
          <a:p>
            <a:pPr>
              <a:buBlip>
                <a:blip r:embed="rId2"/>
              </a:buBlip>
            </a:pPr>
            <a:r>
              <a:t>営業時間、メニュー、利用者の評価・コメントを</a:t>
            </a:r>
            <a:r>
              <a:rPr b="1">
                <a:solidFill>
                  <a:srgbClr val="FF252D"/>
                </a:solidFill>
              </a:rPr>
              <a:t>共有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プレビュー.mp4" descr="プレビュー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394200" y="304800"/>
            <a:ext cx="42164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33332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G_3184.PNG" descr="IMG_3184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65961" y="3182245"/>
            <a:ext cx="6334767" cy="5427457"/>
          </a:xfrm>
          <a:prstGeom prst="rect">
            <a:avLst/>
          </a:prstGeom>
        </p:spPr>
      </p:pic>
      <p:sp>
        <p:nvSpPr>
          <p:cNvPr id="171" name="今後の課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今後の課題</a:t>
            </a:r>
          </a:p>
        </p:txBody>
      </p:sp>
      <p:sp>
        <p:nvSpPr>
          <p:cNvPr id="172" name="完成。…"/>
          <p:cNvSpPr txBox="1"/>
          <p:nvPr>
            <p:ph type="body" sz="half" idx="1"/>
          </p:nvPr>
        </p:nvSpPr>
        <p:spPr>
          <a:xfrm>
            <a:off x="6788150" y="2990850"/>
            <a:ext cx="5727700" cy="55245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  <a:p>
            <a:pPr>
              <a:buBlip>
                <a:blip r:embed="rId3"/>
              </a:buBlip>
            </a:pPr>
            <a:r>
              <a:t>機能完成</a:t>
            </a:r>
          </a:p>
          <a:p>
            <a:pPr>
              <a:buBlip>
                <a:blip r:embed="rId3"/>
              </a:buBlip>
            </a:pPr>
            <a:r>
              <a:t>デザイン</a:t>
            </a:r>
          </a:p>
          <a:p>
            <a:pPr>
              <a:buBlip>
                <a:blip r:embed="rId3"/>
              </a:buBlip>
            </a:pPr>
            <a:r>
              <a:t>初期ユーザの獲得</a:t>
            </a:r>
          </a:p>
          <a:p>
            <a:pPr>
              <a:buBlip>
                <a:blip r:embed="rId3"/>
              </a:buBlip>
            </a:pPr>
            <a:r>
              <a:t>初期データの獲得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chemeClr val="accent3">
                <a:hueOff val="-81409"/>
                <a:satOff val="11895"/>
                <a:lumOff val="11067"/>
              </a:schemeClr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chemeClr val="accent3">
                <a:hueOff val="-81409"/>
                <a:satOff val="11895"/>
                <a:lumOff val="11067"/>
              </a:schemeClr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